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7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1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9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3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1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1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0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38028CD-6DE8-4475-B0EC-B18D4F8D3E4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F0199E-1AFD-4F91-88A5-10BA970DE20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4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FCBCC-26CE-0577-A474-6B40F5666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Diffusion DSI Studio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2B975-4033-1C65-C0A9-6D81AA375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2E48-DD64-D8A4-150C-DD888AF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954"/>
            <a:ext cx="10058400" cy="807970"/>
          </a:xfrm>
        </p:spPr>
        <p:txBody>
          <a:bodyPr/>
          <a:lstStyle/>
          <a:p>
            <a:r>
              <a:rPr lang="en-US" dirty="0"/>
              <a:t>B levels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3D736B-ACFA-D5AF-E0EE-3A7EE5D19F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" y="1053802"/>
            <a:ext cx="8957872" cy="25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AC4162-606A-08DB-18E2-C34659DAA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76413"/>
              </p:ext>
            </p:extLst>
          </p:nvPr>
        </p:nvGraphicFramePr>
        <p:xfrm>
          <a:off x="113998" y="688042"/>
          <a:ext cx="8942882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2604">
                  <a:extLst>
                    <a:ext uri="{9D8B030D-6E8A-4147-A177-3AD203B41FA5}">
                      <a16:colId xmlns:a16="http://schemas.microsoft.com/office/drawing/2014/main" val="4249505055"/>
                    </a:ext>
                  </a:extLst>
                </a:gridCol>
                <a:gridCol w="2222604">
                  <a:extLst>
                    <a:ext uri="{9D8B030D-6E8A-4147-A177-3AD203B41FA5}">
                      <a16:colId xmlns:a16="http://schemas.microsoft.com/office/drawing/2014/main" val="1470890864"/>
                    </a:ext>
                  </a:extLst>
                </a:gridCol>
                <a:gridCol w="2222604">
                  <a:extLst>
                    <a:ext uri="{9D8B030D-6E8A-4147-A177-3AD203B41FA5}">
                      <a16:colId xmlns:a16="http://schemas.microsoft.com/office/drawing/2014/main" val="3267682592"/>
                    </a:ext>
                  </a:extLst>
                </a:gridCol>
                <a:gridCol w="2275070">
                  <a:extLst>
                    <a:ext uri="{9D8B030D-6E8A-4147-A177-3AD203B41FA5}">
                      <a16:colId xmlns:a16="http://schemas.microsoft.com/office/drawing/2014/main" val="18119547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0029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5AEAC20-FF17-F1CB-9AD2-2D925DCE6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818" y="688042"/>
            <a:ext cx="3017182" cy="2241096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8141216-0562-36D0-D9DF-448D0EDF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20" y="4111406"/>
            <a:ext cx="4603230" cy="27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5FD63-763D-2C40-8AE2-E327BDEEC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674" y="4111406"/>
            <a:ext cx="4655246" cy="2746595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07E7A22-ED79-5384-17C8-ABCEDCAE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32" y="3732389"/>
            <a:ext cx="3706367" cy="12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DBBF-5AA8-A7E6-AE22-564530C55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DSI Studio Pipeline: https://practicum.labsolver.org/mpipeline.html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2C5F1-58BC-A9B9-265F-E91CD1BAB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11F7-EFCB-A370-5941-00CFD5CA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68" y="1341621"/>
            <a:ext cx="8304663" cy="55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14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DD5C4-CB04-6742-9716-4BE8B5D6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Eddy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7DA1-5B03-E747-A752-66D0997B6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8" y="1367942"/>
            <a:ext cx="11960352" cy="54900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1. Volume Misalignment Due to Subject Motion</a:t>
            </a:r>
            <a:endParaRPr lang="en-US" dirty="0"/>
          </a:p>
          <a:p>
            <a:pPr lvl="0"/>
            <a:r>
              <a:rPr lang="en-US" u="sng" dirty="0"/>
              <a:t>Issue:</a:t>
            </a:r>
            <a:r>
              <a:rPr lang="en-US" dirty="0"/>
              <a:t> Head motion causes misalignment between diffusion-weighted volumes.</a:t>
            </a:r>
          </a:p>
          <a:p>
            <a:pPr lvl="0"/>
            <a:r>
              <a:rPr lang="en-US" u="sng" dirty="0"/>
              <a:t>Approach:</a:t>
            </a:r>
            <a:r>
              <a:rPr lang="en-US" dirty="0"/>
              <a:t> Motion parameters are inferred in a way that respects diffusion contrast.</a:t>
            </a:r>
          </a:p>
          <a:p>
            <a:pPr marL="0" indent="0">
              <a:buNone/>
            </a:pPr>
            <a:r>
              <a:rPr lang="en-US" b="1" dirty="0"/>
              <a:t>2. Eddy Current–Induced Geometric Distortions</a:t>
            </a:r>
            <a:endParaRPr lang="en-US" dirty="0"/>
          </a:p>
          <a:p>
            <a:pPr lvl="0"/>
            <a:r>
              <a:rPr lang="en-US" u="sng" dirty="0"/>
              <a:t>Issue:</a:t>
            </a:r>
            <a:r>
              <a:rPr lang="en-US" dirty="0"/>
              <a:t> Rapid switching of diffusion gradients induces eddy currents.</a:t>
            </a:r>
          </a:p>
          <a:p>
            <a:pPr lvl="0"/>
            <a:r>
              <a:rPr lang="en-US" u="sng" dirty="0"/>
              <a:t>Approach:</a:t>
            </a:r>
            <a:r>
              <a:rPr lang="en-US" dirty="0"/>
              <a:t> eddy explicitly models eddy current–induced displacement fields for each diffusion volume.</a:t>
            </a:r>
          </a:p>
          <a:p>
            <a:pPr marL="0" indent="0">
              <a:buNone/>
            </a:pPr>
            <a:r>
              <a:rPr lang="en-US" b="1" dirty="0"/>
              <a:t>3. Motion–Eddy Interaction</a:t>
            </a:r>
            <a:endParaRPr lang="en-US" dirty="0"/>
          </a:p>
          <a:p>
            <a:pPr lvl="0"/>
            <a:r>
              <a:rPr lang="en-US" u="sng" dirty="0"/>
              <a:t>Issue:</a:t>
            </a:r>
            <a:r>
              <a:rPr lang="en-US" dirty="0"/>
              <a:t> Motion and eddy effects are not independent.</a:t>
            </a:r>
          </a:p>
          <a:p>
            <a:pPr lvl="0"/>
            <a:r>
              <a:rPr lang="en-US" u="sng" dirty="0"/>
              <a:t>Approach:</a:t>
            </a:r>
            <a:r>
              <a:rPr lang="en-US" dirty="0"/>
              <a:t> simultaneous model of eddy and motion</a:t>
            </a:r>
          </a:p>
          <a:p>
            <a:pPr marL="0" lvl="0" indent="0">
              <a:buNone/>
            </a:pPr>
            <a:r>
              <a:rPr lang="en-US" b="1" dirty="0"/>
              <a:t>4. Within-Volume (Slice-Level) Motion</a:t>
            </a:r>
            <a:endParaRPr lang="en-US" dirty="0"/>
          </a:p>
          <a:p>
            <a:pPr lvl="0"/>
            <a:r>
              <a:rPr lang="en-US" u="sng" dirty="0"/>
              <a:t>Issue:</a:t>
            </a:r>
            <a:r>
              <a:rPr lang="en-US" dirty="0"/>
              <a:t> in multiband motion occurs within volumes.</a:t>
            </a:r>
          </a:p>
          <a:p>
            <a:pPr lvl="0"/>
            <a:r>
              <a:rPr lang="en-US" u="sng" dirty="0"/>
              <a:t>Approach:</a:t>
            </a:r>
            <a:r>
              <a:rPr lang="en-US" dirty="0"/>
              <a:t> eddy can model slice-to-volume motion.</a:t>
            </a:r>
          </a:p>
          <a:p>
            <a:pPr marL="0" indent="0">
              <a:buNone/>
            </a:pPr>
            <a:r>
              <a:rPr lang="en-US" b="1" dirty="0"/>
              <a:t>5. Signal Dropout and Slice Outliers</a:t>
            </a:r>
            <a:endParaRPr lang="en-US" dirty="0"/>
          </a:p>
          <a:p>
            <a:pPr lvl="0"/>
            <a:r>
              <a:rPr lang="en-US" u="sng" dirty="0"/>
              <a:t>Issue:</a:t>
            </a:r>
            <a:r>
              <a:rPr lang="en-US" dirty="0"/>
              <a:t> slice-wise signal dropout that corrupts tensor and higher-order models.</a:t>
            </a:r>
          </a:p>
          <a:p>
            <a:pPr lvl="0"/>
            <a:r>
              <a:rPr lang="en-US" u="sng" dirty="0"/>
              <a:t>Approach:</a:t>
            </a:r>
            <a:r>
              <a:rPr lang="en-US" dirty="0"/>
              <a:t> Missing or corrupted data are </a:t>
            </a:r>
            <a:r>
              <a:rPr lang="en-US" b="1" dirty="0"/>
              <a:t>replaced with model-based predictions</a:t>
            </a:r>
            <a:r>
              <a:rPr lang="en-US" dirty="0"/>
              <a:t>, preserving continuity.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80CBB4-D8E6-4312-A286-3F74385E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36" y="3531413"/>
            <a:ext cx="4358286" cy="217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6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1270-8F5D-C2A8-6BC3-A4AEF641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Topup</a:t>
            </a:r>
            <a:r>
              <a:rPr lang="en-US" dirty="0"/>
              <a:t>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F046-5226-7021-D07C-FB5375059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32531F-832E-DD21-5613-5A5BF6C9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48" y="2254379"/>
            <a:ext cx="2350078" cy="23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328C98B-8261-A4DF-D5C7-2556F2D1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76" y="4793000"/>
            <a:ext cx="8242823" cy="20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7466CB4-267D-CF68-6CAD-E0120275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76" y="7495"/>
            <a:ext cx="8242823" cy="20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0631B9FD-E07C-0EE8-8AD1-AE30F8B75057}"/>
              </a:ext>
            </a:extLst>
          </p:cNvPr>
          <p:cNvSpPr/>
          <p:nvPr/>
        </p:nvSpPr>
        <p:spPr>
          <a:xfrm>
            <a:off x="4059936" y="2061147"/>
            <a:ext cx="914400" cy="91440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2B62A631-D2C3-971F-C626-33937AD14BCA}"/>
              </a:ext>
            </a:extLst>
          </p:cNvPr>
          <p:cNvSpPr/>
          <p:nvPr/>
        </p:nvSpPr>
        <p:spPr>
          <a:xfrm>
            <a:off x="5559552" y="3130995"/>
            <a:ext cx="1258215" cy="570586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topup</a:t>
            </a:r>
            <a:endParaRPr lang="en-US" dirty="0"/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BF7D51AC-E307-6C57-363E-17B611A3477D}"/>
              </a:ext>
            </a:extLst>
          </p:cNvPr>
          <p:cNvSpPr/>
          <p:nvPr/>
        </p:nvSpPr>
        <p:spPr>
          <a:xfrm>
            <a:off x="4059936" y="3878600"/>
            <a:ext cx="914400" cy="914400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141357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5D22-3123-BA80-2ADD-6E2AD21C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tracking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93645D-87AA-6183-56F0-EC2BBDEC13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1" y="204488"/>
            <a:ext cx="6233519" cy="36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26EEABC-6902-E98B-E8D7-EA07163A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86" y="3743261"/>
            <a:ext cx="6990413" cy="31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0FCCAE9-557F-B4CA-A7EE-5F46B266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3" y="1951467"/>
            <a:ext cx="4039225" cy="41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4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8A2D-8FE4-968D-1BDC-A0716C03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A7BCA-84BC-3329-2546-053FFF08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Correlational data analysis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F7481E1-ADB8-9C4E-F31D-BCBCEE86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39" y="3297835"/>
            <a:ext cx="4457076" cy="33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59072-8291-C82F-0FA7-AF13F0199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25" y="3338776"/>
            <a:ext cx="6679953" cy="32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0022-065C-3330-58E0-A13E9AB5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ABA6-E6B8-5E8C-3CC1-3F61AE7D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4EE365-4B0A-AA49-C6C5-E6EF120E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1384665"/>
            <a:ext cx="5222536" cy="49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7E9F5EA-0F52-F8C6-56BE-1E9011BB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74" y="1241358"/>
            <a:ext cx="3864899" cy="50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835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338</TotalTime>
  <Words>187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Diffusion DSI Studio</vt:lpstr>
      <vt:lpstr>B levels</vt:lpstr>
      <vt:lpstr>DSI Studio Pipeline: https://practicum.labsolver.org/mpipeline.html</vt:lpstr>
      <vt:lpstr>Eddy correction</vt:lpstr>
      <vt:lpstr>Topup again</vt:lpstr>
      <vt:lpstr>Fiber tracking</vt:lpstr>
      <vt:lpstr>Group Analysis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Simmons, Alan</dc:creator>
  <cp:lastModifiedBy>Simmons, Alan</cp:lastModifiedBy>
  <cp:revision>4</cp:revision>
  <dcterms:created xsi:type="dcterms:W3CDTF">2026-01-12T16:40:14Z</dcterms:created>
  <dcterms:modified xsi:type="dcterms:W3CDTF">2026-01-12T22:18:36Z</dcterms:modified>
</cp:coreProperties>
</file>